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241" r:id="rId2"/>
    <p:sldId id="6253" r:id="rId3"/>
    <p:sldId id="6256" r:id="rId4"/>
    <p:sldId id="6254" r:id="rId5"/>
    <p:sldId id="6257" r:id="rId6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  <a:srgbClr val="FFFFFF"/>
    <a:srgbClr val="CCFFFF"/>
    <a:srgbClr val="00FF00"/>
    <a:srgbClr val="C0C0C0"/>
    <a:srgbClr val="FF9900"/>
    <a:srgbClr val="969696"/>
    <a:srgbClr val="B2B2B2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2" autoAdjust="0"/>
  </p:normalViewPr>
  <p:slideViewPr>
    <p:cSldViewPr>
      <p:cViewPr varScale="1">
        <p:scale>
          <a:sx n="61" d="100"/>
          <a:sy n="61" d="100"/>
        </p:scale>
        <p:origin x="13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8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086" y="-75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CAC40-3576-4FC3-8AA6-C0209B59B433}" type="datetimeFigureOut">
              <a:rPr lang="de-DE" smtClean="0"/>
              <a:t>29.03.2023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772CA-4610-497B-9C23-CECA2F09BB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5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7CEDBB9-5322-4C02-A4AE-48201D1A7BBD}" type="datetimeFigureOut">
              <a:rPr lang="de-DE" smtClean="0"/>
              <a:t>29.03.2023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07ABD7B-C8A9-41EE-BEF9-8E378B2CEA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84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780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914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58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48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767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86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175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394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708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00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309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9898-3786-49E3-A0DC-64A96BA6B99B}" type="datetimeFigureOut">
              <a:rPr lang="de-DE" smtClean="0"/>
              <a:t>29.03.2023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D047-ADE2-4CC3-AD65-B5899A2AC8B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48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9D95B317-27B0-893B-9768-A215DFA310C0}"/>
              </a:ext>
            </a:extLst>
          </p:cNvPr>
          <p:cNvSpPr txBox="1"/>
          <p:nvPr/>
        </p:nvSpPr>
        <p:spPr>
          <a:xfrm>
            <a:off x="2279576" y="1484784"/>
            <a:ext cx="7200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5000" b="1" dirty="0">
                <a:latin typeface="Arial" panose="020B0604020202020204" pitchFamily="34" charset="0"/>
                <a:cs typeface="Arial" panose="020B0604020202020204" pitchFamily="34" charset="0"/>
              </a:rPr>
              <a:t>Introduction to</a:t>
            </a:r>
          </a:p>
          <a:p>
            <a:pPr algn="ctr"/>
            <a:r>
              <a:rPr lang="de-DE" sz="5000" b="1" dirty="0">
                <a:latin typeface="Arial" panose="020B0604020202020204" pitchFamily="34" charset="0"/>
                <a:cs typeface="Arial" panose="020B0604020202020204" pitchFamily="34" charset="0"/>
              </a:rPr>
              <a:t>Interactive Session 1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73B6F39-D0B3-F96A-3C58-00C573240F9C}"/>
              </a:ext>
            </a:extLst>
          </p:cNvPr>
          <p:cNvSpPr txBox="1"/>
          <p:nvPr/>
        </p:nvSpPr>
        <p:spPr>
          <a:xfrm>
            <a:off x="4151784" y="5085184"/>
            <a:ext cx="7272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Introduction-to-</a:t>
            </a:r>
            <a:r>
              <a:rPr lang="de-DE" dirty="0" err="1"/>
              <a:t>interactive</a:t>
            </a:r>
            <a:r>
              <a:rPr lang="de-DE" dirty="0"/>
              <a:t>-session-1</a:t>
            </a:r>
          </a:p>
        </p:txBody>
      </p:sp>
    </p:spTree>
    <p:extLst>
      <p:ext uri="{BB962C8B-B14F-4D97-AF65-F5344CB8AC3E}">
        <p14:creationId xmlns:p14="http://schemas.microsoft.com/office/powerpoint/2010/main" val="304525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9D95B317-27B0-893B-9768-A215DFA310C0}"/>
              </a:ext>
            </a:extLst>
          </p:cNvPr>
          <p:cNvSpPr txBox="1"/>
          <p:nvPr/>
        </p:nvSpPr>
        <p:spPr>
          <a:xfrm>
            <a:off x="2531604" y="332656"/>
            <a:ext cx="712879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500" b="1" dirty="0">
                <a:latin typeface="Arial" panose="020B0604020202020204" pitchFamily="34" charset="0"/>
                <a:cs typeface="Arial" panose="020B0604020202020204" pitchFamily="34" charset="0"/>
              </a:rPr>
              <a:t>Note to this </a:t>
            </a:r>
            <a:r>
              <a:rPr lang="de-DE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endParaRPr lang="de-DE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8C20EEB-2FCC-36EB-4315-A10303670A02}"/>
              </a:ext>
            </a:extLst>
          </p:cNvPr>
          <p:cNvSpPr txBox="1"/>
          <p:nvPr/>
        </p:nvSpPr>
        <p:spPr>
          <a:xfrm>
            <a:off x="2135560" y="1412777"/>
            <a:ext cx="8280920" cy="497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rgbClr val="13141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n-GB" sz="3600" dirty="0">
                <a:solidFill>
                  <a:srgbClr val="13141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actual data are important, 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rgbClr val="13141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but the way we 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rgbClr val="13141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arouse attention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rgbClr val="13141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keep the audience interested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rgbClr val="13141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present the data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rgbClr val="13141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draw conclusions</a:t>
            </a:r>
          </a:p>
        </p:txBody>
      </p:sp>
    </p:spTree>
    <p:extLst>
      <p:ext uri="{BB962C8B-B14F-4D97-AF65-F5344CB8AC3E}">
        <p14:creationId xmlns:p14="http://schemas.microsoft.com/office/powerpoint/2010/main" val="171865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793F025-70D6-453F-B4A1-D2CCD2AB3089}"/>
              </a:ext>
            </a:extLst>
          </p:cNvPr>
          <p:cNvSpPr txBox="1"/>
          <p:nvPr/>
        </p:nvSpPr>
        <p:spPr>
          <a:xfrm>
            <a:off x="1199456" y="332656"/>
            <a:ext cx="9217024" cy="6087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685800" algn="l"/>
                <a:tab pos="857250" algn="l"/>
              </a:tabLst>
            </a:pPr>
            <a:r>
              <a:rPr lang="de-DE" sz="40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de-DE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address the </a:t>
            </a:r>
            <a:r>
              <a:rPr lang="de-DE" sz="40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de-DE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points</a:t>
            </a:r>
          </a:p>
          <a:p>
            <a:pPr>
              <a:lnSpc>
                <a:spcPct val="140000"/>
              </a:lnSpc>
              <a:tabLst>
                <a:tab pos="685800" algn="l"/>
                <a:tab pos="857250" algn="l"/>
              </a:tabLst>
            </a:pPr>
            <a:r>
              <a:rPr lang="de-DE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de-DE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endParaRPr lang="de-DE" sz="4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685800" algn="l"/>
                <a:tab pos="857250" algn="l"/>
              </a:tabLst>
            </a:pPr>
            <a:r>
              <a:rPr lang="de-DE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 the </a:t>
            </a:r>
            <a:r>
              <a:rPr lang="de-DE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de-DE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 answer</a:t>
            </a:r>
          </a:p>
          <a:p>
            <a:pPr>
              <a:lnSpc>
                <a:spcPct val="140000"/>
              </a:lnSpc>
              <a:tabLst>
                <a:tab pos="685800" algn="l"/>
                <a:tab pos="857250" algn="l"/>
              </a:tabLst>
            </a:pPr>
            <a:r>
              <a:rPr lang="de-DE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de-DE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Case study / Story</a:t>
            </a:r>
          </a:p>
          <a:p>
            <a:pPr>
              <a:lnSpc>
                <a:spcPct val="140000"/>
              </a:lnSpc>
              <a:tabLst>
                <a:tab pos="685800" algn="l"/>
                <a:tab pos="857250" algn="l"/>
              </a:tabLst>
            </a:pPr>
            <a:r>
              <a:rPr lang="de-DE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Summary: Key </a:t>
            </a:r>
            <a:r>
              <a:rPr lang="de-DE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endParaRPr lang="de-DE" sz="4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685800" algn="l"/>
                <a:tab pos="857250" algn="l"/>
              </a:tabLst>
            </a:pPr>
            <a:r>
              <a:rPr lang="de-DE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Recommendation</a:t>
            </a:r>
            <a:endParaRPr lang="de-DE" sz="4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685800" algn="l"/>
                <a:tab pos="857250" algn="l"/>
              </a:tabLst>
            </a:pPr>
            <a:r>
              <a:rPr lang="de-DE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Follow-up</a:t>
            </a:r>
            <a:endParaRPr lang="de-DE" sz="4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4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9D95B317-27B0-893B-9768-A215DFA310C0}"/>
              </a:ext>
            </a:extLst>
          </p:cNvPr>
          <p:cNvSpPr txBox="1"/>
          <p:nvPr/>
        </p:nvSpPr>
        <p:spPr>
          <a:xfrm>
            <a:off x="2531604" y="548680"/>
            <a:ext cx="712879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5000" b="1" dirty="0">
                <a:latin typeface="Arial" panose="020B0604020202020204" pitchFamily="34" charset="0"/>
                <a:cs typeface="Arial" panose="020B0604020202020204" pitchFamily="34" charset="0"/>
              </a:rPr>
              <a:t>Session 1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8C20EEB-2FCC-36EB-4315-A10303670A02}"/>
              </a:ext>
            </a:extLst>
          </p:cNvPr>
          <p:cNvSpPr txBox="1"/>
          <p:nvPr/>
        </p:nvSpPr>
        <p:spPr>
          <a:xfrm>
            <a:off x="2639616" y="1700808"/>
            <a:ext cx="777686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Ceban: </a:t>
            </a:r>
          </a:p>
          <a:p>
            <a:r>
              <a:rPr lang="en-GB" sz="4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Frequency of spontaneous elimination in patients with renal calculi was increased.</a:t>
            </a:r>
            <a:endParaRPr lang="de-DE" sz="4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8F50811-E7C6-4F54-A1F4-A1F6C618FB83}"/>
              </a:ext>
            </a:extLst>
          </p:cNvPr>
          <p:cNvSpPr txBox="1"/>
          <p:nvPr/>
        </p:nvSpPr>
        <p:spPr>
          <a:xfrm>
            <a:off x="1631504" y="5301208"/>
            <a:ext cx="7776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see reprint</a:t>
            </a:r>
          </a:p>
        </p:txBody>
      </p:sp>
    </p:spTree>
    <p:extLst>
      <p:ext uri="{BB962C8B-B14F-4D97-AF65-F5344CB8AC3E}">
        <p14:creationId xmlns:p14="http://schemas.microsoft.com/office/powerpoint/2010/main" val="104601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A7F5F8F-8912-64C1-2F6B-D1863E428066}"/>
              </a:ext>
            </a:extLst>
          </p:cNvPr>
          <p:cNvSpPr txBox="1"/>
          <p:nvPr/>
        </p:nvSpPr>
        <p:spPr>
          <a:xfrm>
            <a:off x="2063552" y="2852936"/>
            <a:ext cx="7776864" cy="901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Practical exercises in groups</a:t>
            </a:r>
            <a:endParaRPr lang="de-DE" sz="4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147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Breitbild</PresentationFormat>
  <Paragraphs>22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Gunter</dc:creator>
  <cp:lastModifiedBy>Günter Umbach</cp:lastModifiedBy>
  <cp:revision>371</cp:revision>
  <cp:lastPrinted>2020-05-07T08:02:38Z</cp:lastPrinted>
  <dcterms:created xsi:type="dcterms:W3CDTF">2017-11-30T13:20:23Z</dcterms:created>
  <dcterms:modified xsi:type="dcterms:W3CDTF">2023-03-29T12:56:14Z</dcterms:modified>
</cp:coreProperties>
</file>